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3" r:id="rId7"/>
    <p:sldId id="264" r:id="rId8"/>
    <p:sldId id="266" r:id="rId9"/>
    <p:sldId id="267" r:id="rId10"/>
    <p:sldId id="268" r:id="rId11"/>
    <p:sldId id="269" r:id="rId12"/>
    <p:sldId id="270" r:id="rId13"/>
    <p:sldId id="260" r:id="rId14"/>
    <p:sldId id="261" r:id="rId15"/>
    <p:sldId id="271" r:id="rId16"/>
    <p:sldId id="272" r:id="rId17"/>
    <p:sldId id="275" r:id="rId18"/>
    <p:sldId id="273" r:id="rId19"/>
    <p:sldId id="276" r:id="rId20"/>
    <p:sldId id="274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jpg>
</file>

<file path=ppt/media/image23.gif>
</file>

<file path=ppt/media/image3.png>
</file>

<file path=ppt/media/image4.jpg>
</file>

<file path=ppt/media/image5.gif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69757-E9EA-4EEC-B3CA-E56A25487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Futura" panose="02020800000000000000" pitchFamily="18" charset="0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F6B72-8542-4E05-AB23-45266E1FB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Garamond" panose="020204040303010108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01610-51C9-4C88-848E-1B9F4198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ABFD-068F-4635-81FA-B4A0252D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1C1DF-CF07-42FE-8B45-EBAF313C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6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E92E8-BDDB-4D8B-A5F7-236E53A44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299421-4A2B-48F1-AD11-CE2AD1FBB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11B8C-EF43-4598-A274-9428317F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4CF50-D56B-4097-BDE8-8C4CCC67D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44E7-30A5-4B26-BAC9-160E8D332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71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0A1351-32A5-4EDE-AE99-B53CD79EDA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DA7156-F323-4438-B1D7-8EAEBC0B3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13E9C-4AEE-4792-A3F7-40BA42B98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821BD-108F-43AC-8091-77F0449C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3E781-E8D9-4B82-8495-585BAA8A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1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06921-4798-4B91-B90C-FED18B06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utura" panose="02020800000000000000" pitchFamily="18" charset="0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16E8A-DA70-40B0-A41B-85E4320F2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D3F0-705B-4818-ACF7-F7C715D02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4A30E-C707-4062-AE9C-AF1D19B6F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58DEB-71B9-4182-A65B-BF011B535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650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676E0-FEFB-4D09-8445-9BC10C446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Futura" panose="02020800000000000000" pitchFamily="18" charset="0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6E0CB-0862-4CEF-9A37-8E295D814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EA03B-A8C5-4DE8-8C1F-C77A52CD4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99116-5BF7-46BD-8D0B-24ED6F73F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64B3D-151C-4D39-9966-7D8E7941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4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9581-54B5-4992-A9CB-75562692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utura" panose="02020800000000000000" pitchFamily="18" charset="0"/>
                <a:ea typeface="Futura" panose="02020800000000000000" pitchFamily="18" charset="0"/>
                <a:cs typeface="Futura" panose="02020800000000000000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76E70-0330-4B90-B966-955CA4BF1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28045-69D3-431F-ADD2-BFF84C300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A9E9F-1BFC-467E-BA84-0DD5FF58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40CB4-3035-44AF-8793-C5A5A0F37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E687F-FB88-4DFD-AAAB-88FCB5AE2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87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0BFAA-CCD9-43F3-AACE-A28D40A2A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19C7-CB88-466E-919A-6F018B63A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29387-C903-4101-836F-C64D795AC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3B51D-B8CD-4558-87A9-639E77EA3E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EB23F2-E3AB-4C57-A38E-0973B5DD89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BD4F91-03FF-4E51-B41E-32275478E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09DF6-154D-438C-B846-E6AEF1C06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AEB5CB-F53C-4827-93BB-B69EA48E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16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95A6-108D-491B-85EC-25E365424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7BBB1D-23A8-413F-BF29-DD01FB51B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164A3-930F-4BFE-A466-36F7AA765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0CA2D-2992-49A5-A78E-A1D7449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17E3C-4F37-48AE-837B-26007F4F4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8ABFD-1276-45F6-A76F-279B2E2C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829DA-44BD-4538-BEC9-E071B67A6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7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CE307-8011-4B49-911F-060A2E864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236F2-71F8-4507-B910-528B146FE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7B147-3581-453E-8339-76C21F21A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8924C-7AB9-446A-A1F4-70267452C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0D381-98AE-4E15-B90D-65A424E9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31630-8540-4D74-BB0B-4E9A7F12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4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68E01-3A9E-43E5-8C52-F9431F79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00EDCF-21C5-4674-9FD6-6A8BD24374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2B7900-6ABC-4BA3-B764-C8AA906A5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5A44A5-FF08-47F0-9BC9-2A906707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9AAFD-7789-46BE-90A9-466267A9D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FED7-2267-4164-89AB-8AB49F009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7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9A265-EE66-4D65-9D94-5DAADB452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5B9CE-745D-4DF2-9276-CC86A128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B8D3-60C4-4D5A-8319-DD7A476E1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639E1-E1EC-45A4-B1C6-51A7EAC02A90}" type="datetimeFigureOut">
              <a:rPr lang="en-US" smtClean="0"/>
              <a:t>10/1/2018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69F63-D8CB-41FA-AF0F-1E0921DF7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1733D-F285-4672-ABB0-28B145569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AA5DC-E8C7-41C6-8A81-3E1973C1A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4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utura" panose="02020800000000000000" pitchFamily="18" charset="0"/>
          <a:ea typeface="Futura" panose="02020800000000000000" pitchFamily="18" charset="0"/>
          <a:cs typeface="Futura" panose="02020800000000000000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F59A4-861E-42A8-AD03-5FD923CBA2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Exploratory data analysis of RNA-seq data with </a:t>
            </a:r>
            <a:r>
              <a:rPr lang="en-US" dirty="0" err="1"/>
              <a:t>MetaOmGraph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F60B0-31CC-4140-B758-D33E503323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Urminder</a:t>
            </a:r>
            <a:r>
              <a:rPr lang="en-US" dirty="0"/>
              <a:t> Singh</a:t>
            </a:r>
          </a:p>
        </p:txBody>
      </p:sp>
    </p:spTree>
    <p:extLst>
      <p:ext uri="{BB962C8B-B14F-4D97-AF65-F5344CB8AC3E}">
        <p14:creationId xmlns:p14="http://schemas.microsoft.com/office/powerpoint/2010/main" val="1297954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b="1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0A6C1-62E1-4878-B988-5E3E115FE676}"/>
              </a:ext>
            </a:extLst>
          </p:cNvPr>
          <p:cNvSpPr txBox="1"/>
          <p:nvPr/>
        </p:nvSpPr>
        <p:spPr>
          <a:xfrm>
            <a:off x="838200" y="5406794"/>
            <a:ext cx="525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John Tukey was an American mathematician best known for development of the FFT algorithm, box plot and EDA.</a:t>
            </a:r>
            <a:br>
              <a:rPr lang="en-US" sz="1600" dirty="0"/>
            </a:br>
            <a:r>
              <a:rPr lang="en-US" sz="1600" dirty="0"/>
              <a:t>Ref: https://en.wikipedia.org/wiki/Exploratory_data_analysis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135280-6E52-4AF3-8495-6B952BEFC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677" y="1808721"/>
            <a:ext cx="2869717" cy="3490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48452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b="1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0A6C1-62E1-4878-B988-5E3E115FE676}"/>
              </a:ext>
            </a:extLst>
          </p:cNvPr>
          <p:cNvSpPr txBox="1"/>
          <p:nvPr/>
        </p:nvSpPr>
        <p:spPr>
          <a:xfrm>
            <a:off x="302004" y="5538768"/>
            <a:ext cx="56681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Fortran is a general-purpose, compiled imperative programming language that is especially suited to numeric computation and scientific computing originally developed by IBM. </a:t>
            </a:r>
            <a:br>
              <a:rPr lang="en-US" sz="1600" dirty="0"/>
            </a:br>
            <a:r>
              <a:rPr lang="en-US" sz="1600" dirty="0"/>
              <a:t>Ref: https://en.wikipedia.org/wiki/Fortran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EB0F6-17B4-461E-8AF8-432172B4C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479" y="1492918"/>
            <a:ext cx="3397210" cy="40458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1902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90283C-A252-4077-B41A-9109CF9C2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7" y="1157937"/>
            <a:ext cx="5257800" cy="5058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b="1" dirty="0"/>
              <a:t>Presently, we have high-dimensional data to visualize. Use of dimensionality reduction like PCA.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0A6C1-62E1-4878-B988-5E3E115FE676}"/>
              </a:ext>
            </a:extLst>
          </p:cNvPr>
          <p:cNvSpPr txBox="1"/>
          <p:nvPr/>
        </p:nvSpPr>
        <p:spPr>
          <a:xfrm>
            <a:off x="0" y="6065240"/>
            <a:ext cx="7197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RNA-seq heat map example</a:t>
            </a:r>
            <a:br>
              <a:rPr lang="en-US" sz="1600" dirty="0"/>
            </a:br>
            <a:r>
              <a:rPr lang="en-US" sz="1600" dirty="0"/>
              <a:t>Ref: Kim, Min-</a:t>
            </a:r>
            <a:r>
              <a:rPr lang="en-US" sz="1600" dirty="0" err="1"/>
              <a:t>Su</a:t>
            </a:r>
            <a:r>
              <a:rPr lang="en-US" sz="1600" dirty="0"/>
              <a:t>, et al. "Activin-A and Bmp4 levels modulate cell type specification during CHIR-induced </a:t>
            </a:r>
            <a:r>
              <a:rPr lang="en-US" sz="1600" dirty="0" err="1"/>
              <a:t>cardiomyogenesis</a:t>
            </a:r>
            <a:r>
              <a:rPr lang="en-US" sz="1600" dirty="0"/>
              <a:t>." </a:t>
            </a:r>
            <a:r>
              <a:rPr lang="en-US" sz="1600" i="1" dirty="0" err="1"/>
              <a:t>PLoS</a:t>
            </a:r>
            <a:r>
              <a:rPr lang="en-US" sz="1600" i="1" dirty="0"/>
              <a:t> One</a:t>
            </a:r>
            <a:r>
              <a:rPr lang="en-US" sz="1600" dirty="0"/>
              <a:t> 10.2 (2015): e0118670.</a:t>
            </a:r>
          </a:p>
        </p:txBody>
      </p:sp>
    </p:spTree>
    <p:extLst>
      <p:ext uri="{BB962C8B-B14F-4D97-AF65-F5344CB8AC3E}">
        <p14:creationId xmlns:p14="http://schemas.microsoft.com/office/powerpoint/2010/main" val="692504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43B97-1371-4942-AEA2-7D095B69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MetaOmGraph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D5565-80D5-4796-894C-5A2879725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MetaOmGraph</a:t>
            </a:r>
            <a:r>
              <a:rPr lang="en-US" dirty="0"/>
              <a:t> (MOG)  is a software for statistical analysis and interactive exploration of big datasets</a:t>
            </a:r>
          </a:p>
          <a:p>
            <a:r>
              <a:rPr lang="en-US" dirty="0"/>
              <a:t>MOG is free and open source, written in java</a:t>
            </a:r>
          </a:p>
          <a:p>
            <a:r>
              <a:rPr lang="en-US" dirty="0"/>
              <a:t>MOG can run on windows, mac and </a:t>
            </a:r>
            <a:r>
              <a:rPr lang="en-US" dirty="0" err="1"/>
              <a:t>unix</a:t>
            </a:r>
            <a:r>
              <a:rPr lang="en-US" dirty="0"/>
              <a:t> based machines</a:t>
            </a:r>
          </a:p>
          <a:p>
            <a:r>
              <a:rPr lang="en-US" dirty="0"/>
              <a:t>MOG is designed for analysis of multiple RNA-seq datasets, but can be used with other datasets as well.</a:t>
            </a:r>
          </a:p>
          <a:p>
            <a:r>
              <a:rPr lang="en-US" dirty="0"/>
              <a:t>MOG is around 65,000 lines of code</a:t>
            </a:r>
          </a:p>
          <a:p>
            <a:r>
              <a:rPr lang="en-US" dirty="0"/>
              <a:t>MOG developers </a:t>
            </a:r>
          </a:p>
          <a:p>
            <a:pPr lvl="1"/>
            <a:r>
              <a:rPr lang="en-US" dirty="0"/>
              <a:t>Previous: Nick Ransom and </a:t>
            </a:r>
            <a:r>
              <a:rPr lang="en-US" dirty="0" err="1"/>
              <a:t>Manhoi</a:t>
            </a:r>
            <a:r>
              <a:rPr lang="en-US" dirty="0"/>
              <a:t> </a:t>
            </a:r>
            <a:r>
              <a:rPr lang="en-US" dirty="0" err="1"/>
              <a:t>Hur</a:t>
            </a:r>
            <a:endParaRPr lang="en-US" dirty="0"/>
          </a:p>
          <a:p>
            <a:pPr lvl="1"/>
            <a:r>
              <a:rPr lang="en-US" dirty="0"/>
              <a:t>Present: </a:t>
            </a:r>
            <a:r>
              <a:rPr lang="en-US" dirty="0" err="1"/>
              <a:t>Urminder</a:t>
            </a:r>
            <a:r>
              <a:rPr lang="en-US" dirty="0"/>
              <a:t> Singh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FD6812-FCDB-417F-9F4B-35417EB66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568" y="365125"/>
            <a:ext cx="1065402" cy="10654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0406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C2FC-D35F-4219-835D-30DBEF8E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MetaOmGraph</a:t>
            </a:r>
            <a:r>
              <a:rPr lang="en-US" dirty="0"/>
              <a:t> for analysis of RNA-seq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BC822-5173-4C91-AA01-278B7064C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can interactively visualize expression levels of hundreds of genes/transcripts</a:t>
            </a:r>
          </a:p>
          <a:p>
            <a:r>
              <a:rPr lang="en-US" dirty="0"/>
              <a:t>User can explore and analyze expression levels of hundreds of genes/transcripts under specific conditions</a:t>
            </a:r>
          </a:p>
          <a:p>
            <a:r>
              <a:rPr lang="en-US" dirty="0"/>
              <a:t>User can find association between genes /transcripts using</a:t>
            </a:r>
          </a:p>
          <a:p>
            <a:pPr lvl="1"/>
            <a:r>
              <a:rPr lang="en-US" dirty="0"/>
              <a:t>Pearson correlation</a:t>
            </a:r>
          </a:p>
          <a:p>
            <a:pPr lvl="1"/>
            <a:r>
              <a:rPr lang="en-US" dirty="0"/>
              <a:t>Spearman correlation</a:t>
            </a:r>
          </a:p>
          <a:p>
            <a:pPr lvl="1"/>
            <a:r>
              <a:rPr lang="en-US" dirty="0"/>
              <a:t>Mutual information</a:t>
            </a:r>
          </a:p>
          <a:p>
            <a:r>
              <a:rPr lang="en-US" dirty="0"/>
              <a:t>User can make statistical inference about associated genes/transcripts</a:t>
            </a:r>
          </a:p>
        </p:txBody>
      </p:sp>
    </p:spTree>
    <p:extLst>
      <p:ext uri="{BB962C8B-B14F-4D97-AF65-F5344CB8AC3E}">
        <p14:creationId xmlns:p14="http://schemas.microsoft.com/office/powerpoint/2010/main" val="4109012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6DAFAE-6216-420F-ACD4-E338FC7F9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832" y="1751651"/>
            <a:ext cx="7001730" cy="4649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234481-4F1D-47C9-BA00-4BBE9CC11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associations in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D42C7-0238-48A7-BA98-717E351B4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Association between</a:t>
            </a:r>
            <a:br>
              <a:rPr lang="en-US" dirty="0"/>
            </a:br>
            <a:r>
              <a:rPr lang="en-US" dirty="0"/>
              <a:t>any two variables tells how the </a:t>
            </a:r>
            <a:br>
              <a:rPr lang="en-US" dirty="0"/>
            </a:br>
            <a:r>
              <a:rPr lang="en-US" dirty="0"/>
              <a:t>variables are related</a:t>
            </a:r>
          </a:p>
          <a:p>
            <a:r>
              <a:rPr lang="en-US" dirty="0"/>
              <a:t>An association measure </a:t>
            </a:r>
            <a:br>
              <a:rPr lang="en-US" dirty="0"/>
            </a:br>
            <a:r>
              <a:rPr lang="en-US" dirty="0"/>
              <a:t>quantifies this “relatedness”</a:t>
            </a:r>
          </a:p>
          <a:p>
            <a:r>
              <a:rPr lang="en-US" dirty="0"/>
              <a:t>Association is not always </a:t>
            </a:r>
            <a:br>
              <a:rPr lang="en-US" dirty="0"/>
            </a:br>
            <a:r>
              <a:rPr lang="en-US" dirty="0"/>
              <a:t>causation</a:t>
            </a:r>
          </a:p>
          <a:p>
            <a:r>
              <a:rPr lang="en-US" dirty="0"/>
              <a:t>Must be careful in interpreting</a:t>
            </a:r>
            <a:br>
              <a:rPr lang="en-US" dirty="0"/>
            </a:br>
            <a:r>
              <a:rPr lang="en-US" dirty="0"/>
              <a:t>associations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2661C6-E27E-4480-87E7-9F6487BD72AC}"/>
              </a:ext>
            </a:extLst>
          </p:cNvPr>
          <p:cNvSpPr txBox="1"/>
          <p:nvPr/>
        </p:nvSpPr>
        <p:spPr>
          <a:xfrm>
            <a:off x="6308521" y="6311900"/>
            <a:ext cx="5813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Relationship between height and weight looks linear</a:t>
            </a:r>
            <a:br>
              <a:rPr lang="en-US" sz="1600" dirty="0"/>
            </a:br>
            <a:r>
              <a:rPr lang="en-US" sz="1600" dirty="0"/>
              <a:t>Ref: https://en.wikipedia.org/wiki/Ordinary_least_squares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61FC0-53F5-4982-8E8F-695E1335FC9B}"/>
              </a:ext>
            </a:extLst>
          </p:cNvPr>
          <p:cNvSpPr txBox="1"/>
          <p:nvPr/>
        </p:nvSpPr>
        <p:spPr>
          <a:xfrm>
            <a:off x="6756634" y="1406887"/>
            <a:ext cx="4597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Is there an association between height and weight?</a:t>
            </a:r>
          </a:p>
        </p:txBody>
      </p:sp>
    </p:spTree>
    <p:extLst>
      <p:ext uri="{BB962C8B-B14F-4D97-AF65-F5344CB8AC3E}">
        <p14:creationId xmlns:p14="http://schemas.microsoft.com/office/powerpoint/2010/main" val="2474416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34F8EA-A3C5-47C6-81B0-FB53442995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37" t="25722" r="38830" b="36884"/>
          <a:stretch/>
        </p:blipFill>
        <p:spPr>
          <a:xfrm>
            <a:off x="6096000" y="2030136"/>
            <a:ext cx="6096000" cy="37138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49874F-7FDA-4E78-9958-87758C11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Pearson correlation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80F2E-1232-4830-8F66-2FBD605FA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90339" cy="4351338"/>
          </a:xfrm>
        </p:spPr>
        <p:txBody>
          <a:bodyPr>
            <a:normAutofit/>
          </a:bodyPr>
          <a:lstStyle/>
          <a:p>
            <a:r>
              <a:rPr lang="en-US" dirty="0"/>
              <a:t>Pearson correlation coefficient, </a:t>
            </a:r>
            <a:r>
              <a:rPr lang="en-US" i="1" dirty="0"/>
              <a:t>r, </a:t>
            </a:r>
            <a:br>
              <a:rPr lang="en-US" i="1" dirty="0"/>
            </a:br>
            <a:r>
              <a:rPr lang="en-US" dirty="0"/>
              <a:t>between two variables X and Y is a </a:t>
            </a:r>
            <a:br>
              <a:rPr lang="en-US" dirty="0"/>
            </a:br>
            <a:r>
              <a:rPr lang="en-US" dirty="0"/>
              <a:t>measure of the linear correlation </a:t>
            </a:r>
            <a:br>
              <a:rPr lang="en-US" dirty="0"/>
            </a:br>
            <a:r>
              <a:rPr lang="en-US" dirty="0"/>
              <a:t>between X and Y.</a:t>
            </a:r>
          </a:p>
          <a:p>
            <a:r>
              <a:rPr lang="en-US" i="1" dirty="0"/>
              <a:t>r</a:t>
            </a:r>
            <a:r>
              <a:rPr lang="en-US" dirty="0"/>
              <a:t> can have a value between [-1,1] </a:t>
            </a:r>
            <a:br>
              <a:rPr lang="en-US" dirty="0"/>
            </a:br>
            <a:r>
              <a:rPr lang="en-US" dirty="0"/>
              <a:t>where</a:t>
            </a:r>
          </a:p>
          <a:p>
            <a:pPr lvl="1"/>
            <a:r>
              <a:rPr lang="en-US" dirty="0"/>
              <a:t> 1 implies total positive linear correlation </a:t>
            </a:r>
          </a:p>
          <a:p>
            <a:pPr lvl="1"/>
            <a:r>
              <a:rPr lang="en-US" dirty="0"/>
              <a:t>0 is no linear correlation</a:t>
            </a:r>
          </a:p>
          <a:p>
            <a:pPr lvl="1"/>
            <a:r>
              <a:rPr lang="en-US" dirty="0"/>
              <a:t>−1 is total negative linear correlation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683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AD44-594B-419F-9501-6A4B2BBEA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Pearson correlation coefficient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A3CF2B-A41F-49DB-862D-D53D95D36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6" y="1573955"/>
            <a:ext cx="788166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2C9928-222F-4482-A424-765E2B68D62A}"/>
              </a:ext>
            </a:extLst>
          </p:cNvPr>
          <p:cNvSpPr txBox="1"/>
          <p:nvPr/>
        </p:nvSpPr>
        <p:spPr>
          <a:xfrm>
            <a:off x="2432003" y="5925293"/>
            <a:ext cx="78816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Examples of scatter diagrams with different values of Pearson correlation coefficient (ρ)</a:t>
            </a:r>
            <a:br>
              <a:rPr lang="en-US" sz="1600" dirty="0"/>
            </a:br>
            <a:r>
              <a:rPr lang="en-US" sz="1600" dirty="0"/>
              <a:t>Ref: https://en.wikipedia.org/wiki/Pearson_correlation_coefficient</a:t>
            </a:r>
          </a:p>
        </p:txBody>
      </p:sp>
    </p:spTree>
    <p:extLst>
      <p:ext uri="{BB962C8B-B14F-4D97-AF65-F5344CB8AC3E}">
        <p14:creationId xmlns:p14="http://schemas.microsoft.com/office/powerpoint/2010/main" val="2824730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4C8534B-91D7-4134-B0E9-65399BFB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1" t="34111" r="32637" b="45817"/>
          <a:stretch/>
        </p:blipFill>
        <p:spPr>
          <a:xfrm>
            <a:off x="6095999" y="2004968"/>
            <a:ext cx="6096001" cy="2466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26CD9E-B75E-458C-AB43-7ADC0D67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Spearman’s 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479AF-AB19-4F86-8FC0-178135E16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Spearman's rank correlation </a:t>
            </a:r>
            <a:br>
              <a:rPr lang="en-US" dirty="0"/>
            </a:br>
            <a:r>
              <a:rPr lang="en-US" dirty="0"/>
              <a:t>coefficient, </a:t>
            </a:r>
            <a:r>
              <a:rPr lang="en-US" i="1" dirty="0" err="1"/>
              <a:t>r</a:t>
            </a:r>
            <a:r>
              <a:rPr lang="en-US" i="1" baseline="-25000" dirty="0" err="1"/>
              <a:t>s</a:t>
            </a:r>
            <a:r>
              <a:rPr lang="en-US" dirty="0"/>
              <a:t>, is a nonparametric </a:t>
            </a:r>
            <a:br>
              <a:rPr lang="en-US" dirty="0"/>
            </a:br>
            <a:r>
              <a:rPr lang="en-US" dirty="0"/>
              <a:t>measure of rank correlation</a:t>
            </a:r>
          </a:p>
          <a:p>
            <a:r>
              <a:rPr lang="en-US" dirty="0"/>
              <a:t>It tells how well the relationship </a:t>
            </a:r>
            <a:br>
              <a:rPr lang="en-US" dirty="0"/>
            </a:br>
            <a:r>
              <a:rPr lang="en-US" dirty="0"/>
              <a:t>between two variables can be </a:t>
            </a:r>
            <a:br>
              <a:rPr lang="en-US" dirty="0"/>
            </a:br>
            <a:r>
              <a:rPr lang="en-US" dirty="0"/>
              <a:t>described using a monotonic function. </a:t>
            </a:r>
          </a:p>
          <a:p>
            <a:r>
              <a:rPr lang="en-US" dirty="0"/>
              <a:t>It is equal to the Pearson correlation between the rank values of those two variables</a:t>
            </a:r>
          </a:p>
        </p:txBody>
      </p:sp>
    </p:spTree>
    <p:extLst>
      <p:ext uri="{BB962C8B-B14F-4D97-AF65-F5344CB8AC3E}">
        <p14:creationId xmlns:p14="http://schemas.microsoft.com/office/powerpoint/2010/main" val="3534455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4D18-64AA-4C4E-91F0-D639B283F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Spearman’s correlation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4857F-8B7C-434A-AF6A-0048E6090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9959" y="1690688"/>
            <a:ext cx="3657600" cy="3467100"/>
          </a:xfr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5465231-C686-4FCE-AE78-E860E704D3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67200" y="1695450"/>
            <a:ext cx="3652576" cy="346233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B486715-27AC-4135-B938-F57E2F47B2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44441" y="1695450"/>
            <a:ext cx="3657600" cy="3467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C54D8D-6959-48B1-BD93-D47A59E25C87}"/>
              </a:ext>
            </a:extLst>
          </p:cNvPr>
          <p:cNvSpPr txBox="1"/>
          <p:nvPr/>
        </p:nvSpPr>
        <p:spPr>
          <a:xfrm>
            <a:off x="2484004" y="5594908"/>
            <a:ext cx="7758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Examples of scatter diagrams with different values of Spearman’s correlation coefficient</a:t>
            </a:r>
            <a:br>
              <a:rPr lang="en-US" sz="1600" dirty="0"/>
            </a:br>
            <a:r>
              <a:rPr lang="en-US" sz="1600" dirty="0"/>
              <a:t>Ref: https://en.wikipedia.org/wiki/Spearman%27s_rank_correlation_coefficient</a:t>
            </a:r>
          </a:p>
        </p:txBody>
      </p:sp>
    </p:spTree>
    <p:extLst>
      <p:ext uri="{BB962C8B-B14F-4D97-AF65-F5344CB8AC3E}">
        <p14:creationId xmlns:p14="http://schemas.microsoft.com/office/powerpoint/2010/main" val="937785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F5EDF-A5D3-4814-A6F1-5041F0731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A6202-72F3-4564-AF39-E8432310C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 is an approach to data analysis</a:t>
            </a:r>
          </a:p>
          <a:p>
            <a:r>
              <a:rPr lang="en-US" dirty="0"/>
              <a:t>Promoted by John Tukey to encourage statisticians to explore the data</a:t>
            </a:r>
          </a:p>
          <a:p>
            <a:r>
              <a:rPr lang="en-US" dirty="0"/>
              <a:t>Explore data in order to</a:t>
            </a:r>
          </a:p>
          <a:p>
            <a:pPr lvl="1"/>
            <a:r>
              <a:rPr lang="en-US" dirty="0"/>
              <a:t>Summarize various characteristics of the data</a:t>
            </a:r>
          </a:p>
          <a:p>
            <a:pPr lvl="1"/>
            <a:r>
              <a:rPr lang="en-US" dirty="0"/>
              <a:t>Uncover the hidden structure and patterns in data</a:t>
            </a:r>
          </a:p>
          <a:p>
            <a:pPr lvl="1"/>
            <a:r>
              <a:rPr lang="en-US" dirty="0"/>
              <a:t>Check assumptions for fitting a statistical model</a:t>
            </a:r>
          </a:p>
          <a:p>
            <a:pPr lvl="1"/>
            <a:r>
              <a:rPr lang="en-US" dirty="0"/>
              <a:t>Detect outliers in the dataset</a:t>
            </a:r>
          </a:p>
          <a:p>
            <a:pPr lvl="1"/>
            <a:r>
              <a:rPr lang="en-US" dirty="0"/>
              <a:t>Formulate hypothesis </a:t>
            </a:r>
          </a:p>
        </p:txBody>
      </p:sp>
    </p:spTree>
    <p:extLst>
      <p:ext uri="{BB962C8B-B14F-4D97-AF65-F5344CB8AC3E}">
        <p14:creationId xmlns:p14="http://schemas.microsoft.com/office/powerpoint/2010/main" val="1419641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66CE-0E0E-4F43-8C17-F5E1CCC85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Mutual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2D6B7-261E-43F6-A479-F7B56276E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Mutual information between two random variables </a:t>
            </a:r>
            <a:r>
              <a:rPr lang="en-US" i="1" dirty="0"/>
              <a:t>X </a:t>
            </a:r>
            <a:r>
              <a:rPr lang="en-US" dirty="0"/>
              <a:t>and </a:t>
            </a:r>
            <a:r>
              <a:rPr lang="en-US" i="1" dirty="0"/>
              <a:t>Y, I(X;Y),</a:t>
            </a:r>
            <a:r>
              <a:rPr lang="en-US" dirty="0"/>
              <a:t> is a  measure of the mutual dependence between the two variables</a:t>
            </a:r>
          </a:p>
          <a:p>
            <a:r>
              <a:rPr lang="en-US" dirty="0"/>
              <a:t>Quantifies the amount of information about one random variable, through the other random variable</a:t>
            </a:r>
          </a:p>
          <a:p>
            <a:r>
              <a:rPr lang="en-US" dirty="0"/>
              <a:t>Defined as: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Where </a:t>
            </a:r>
            <a:r>
              <a:rPr lang="en-US" i="1" dirty="0"/>
              <a:t>p(</a:t>
            </a:r>
            <a:r>
              <a:rPr lang="en-US" i="1" dirty="0" err="1"/>
              <a:t>x,y</a:t>
            </a:r>
            <a:r>
              <a:rPr lang="en-US" i="1" dirty="0"/>
              <a:t>) </a:t>
            </a:r>
            <a:r>
              <a:rPr lang="en-US" dirty="0"/>
              <a:t>is the joint probability distribution and </a:t>
            </a:r>
            <a:r>
              <a:rPr lang="en-US" i="1" dirty="0"/>
              <a:t>p(x)</a:t>
            </a:r>
            <a:r>
              <a:rPr lang="en-US" dirty="0"/>
              <a:t> and </a:t>
            </a:r>
            <a:r>
              <a:rPr lang="en-US" i="1" dirty="0"/>
              <a:t>p(y)</a:t>
            </a:r>
            <a:r>
              <a:rPr lang="en-US" dirty="0"/>
              <a:t> are marginal probability distributions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8BDA9A-B6E9-434D-84A4-FE1375AD4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84" t="25721" r="55344" b="64830"/>
          <a:stretch/>
        </p:blipFill>
        <p:spPr>
          <a:xfrm>
            <a:off x="2969702" y="3520201"/>
            <a:ext cx="5561901" cy="110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50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A5831-8EFF-431C-BB98-58ED5FAA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Mutual information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6C2E07-2186-4350-A9D3-40420AB34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1" r="27186" b="52115"/>
          <a:stretch/>
        </p:blipFill>
        <p:spPr>
          <a:xfrm>
            <a:off x="3733101" y="1690688"/>
            <a:ext cx="4160939" cy="39903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47396E-E32B-42F4-9A94-412164CD300B}"/>
              </a:ext>
            </a:extLst>
          </p:cNvPr>
          <p:cNvSpPr txBox="1"/>
          <p:nvPr/>
        </p:nvSpPr>
        <p:spPr>
          <a:xfrm>
            <a:off x="2097248" y="5680990"/>
            <a:ext cx="9462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Dataset with very high mutual information value. Pearson correlation value is close to zero.</a:t>
            </a:r>
          </a:p>
          <a:p>
            <a:r>
              <a:rPr lang="en-US" sz="1600" dirty="0"/>
              <a:t>Ref: Daub, Carsten O., et al. "Estimating mutual information using B-spline functions–an improved similarity measure for </a:t>
            </a:r>
            <a:r>
              <a:rPr lang="en-US" sz="1600" dirty="0" err="1"/>
              <a:t>analysing</a:t>
            </a:r>
            <a:r>
              <a:rPr lang="en-US" sz="1600" dirty="0"/>
              <a:t> gene expression data." </a:t>
            </a:r>
            <a:r>
              <a:rPr lang="en-US" sz="1600" i="1" dirty="0"/>
              <a:t>BMC bioinformatics</a:t>
            </a:r>
            <a:r>
              <a:rPr lang="en-US" sz="1600" dirty="0"/>
              <a:t> 5.1 (2004): 118.</a:t>
            </a:r>
          </a:p>
        </p:txBody>
      </p:sp>
    </p:spTree>
    <p:extLst>
      <p:ext uri="{BB962C8B-B14F-4D97-AF65-F5344CB8AC3E}">
        <p14:creationId xmlns:p14="http://schemas.microsoft.com/office/powerpoint/2010/main" val="2170763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571C-9874-480E-93C8-6682E5F94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 vs causation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7BB40B-D845-47D8-9551-3E4C377CE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503" y="2277586"/>
            <a:ext cx="5624993" cy="36562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0D54E3-328D-4E31-A563-68B9EE7EE0F5}"/>
              </a:ext>
            </a:extLst>
          </p:cNvPr>
          <p:cNvSpPr txBox="1"/>
          <p:nvPr/>
        </p:nvSpPr>
        <p:spPr>
          <a:xfrm>
            <a:off x="2080470" y="6086276"/>
            <a:ext cx="9462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Ref: Johnson, Stephen R. "The trouble with QSAR (or how I learned to stop worrying and embrace fallacy)." </a:t>
            </a:r>
            <a:r>
              <a:rPr lang="en-US" sz="1600" i="1" dirty="0"/>
              <a:t>Journal of Chemical Information and Modeling</a:t>
            </a:r>
            <a:r>
              <a:rPr lang="en-US" sz="1600" dirty="0"/>
              <a:t> 48.1 (2008): 25-26.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324EC0-D1DF-4719-A8BC-204CDF36FF0E}"/>
              </a:ext>
            </a:extLst>
          </p:cNvPr>
          <p:cNvSpPr txBox="1"/>
          <p:nvPr/>
        </p:nvSpPr>
        <p:spPr>
          <a:xfrm>
            <a:off x="4110607" y="1832032"/>
            <a:ext cx="4345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Is there an association? Is there causation?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CAD7AC-D289-4CED-BA0E-66CF9119F1D6}"/>
              </a:ext>
            </a:extLst>
          </p:cNvPr>
          <p:cNvSpPr/>
          <p:nvPr/>
        </p:nvSpPr>
        <p:spPr>
          <a:xfrm>
            <a:off x="7701094" y="2424418"/>
            <a:ext cx="973123" cy="26844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92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F3157-67DD-47D2-9290-F8CB1279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84F2D-0331-49EB-B9A7-A2E162ACC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71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C539D-EBC1-4C61-A0B2-7834B6CF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1FD73-FB0D-40D5-8B8D-FD52BE875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techniques used in EDA are graphical and a few are quantitative</a:t>
            </a:r>
          </a:p>
          <a:p>
            <a:r>
              <a:rPr lang="en-US" dirty="0"/>
              <a:t>Quantitative</a:t>
            </a:r>
          </a:p>
          <a:p>
            <a:pPr lvl="1"/>
            <a:r>
              <a:rPr lang="en-US" dirty="0"/>
              <a:t>Median polish, Trimean, Ordination etc.</a:t>
            </a:r>
          </a:p>
          <a:p>
            <a:r>
              <a:rPr lang="en-US" dirty="0"/>
              <a:t>Graphical</a:t>
            </a:r>
          </a:p>
          <a:p>
            <a:pPr lvl="1"/>
            <a:r>
              <a:rPr lang="en-US" dirty="0"/>
              <a:t>Scatter plots, Box plot, Histograms, Parallel coordinates</a:t>
            </a:r>
            <a:r>
              <a:rPr lang="en-US"/>
              <a:t>, Heat maps </a:t>
            </a:r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755085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5564B6-BB78-4AD5-AA00-6825DDF37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37" t="10652" r="16399" b="10716"/>
          <a:stretch/>
        </p:blipFill>
        <p:spPr>
          <a:xfrm>
            <a:off x="4219663" y="1378467"/>
            <a:ext cx="7972338" cy="5260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6DC5D6-4A6A-48D7-A3F7-F135BF80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75158-6445-4107-B198-7E5EF30CC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Communicate data by </a:t>
            </a:r>
            <a:br>
              <a:rPr lang="en-US" dirty="0"/>
            </a:br>
            <a:r>
              <a:rPr lang="en-US" dirty="0"/>
              <a:t>encoding it as  visual </a:t>
            </a:r>
            <a:br>
              <a:rPr lang="en-US" dirty="0"/>
            </a:br>
            <a:r>
              <a:rPr lang="en-US" dirty="0"/>
              <a:t>objects</a:t>
            </a:r>
          </a:p>
          <a:p>
            <a:r>
              <a:rPr lang="en-US" dirty="0"/>
              <a:t>Goal is to convey the </a:t>
            </a:r>
            <a:br>
              <a:rPr lang="en-US" dirty="0"/>
            </a:br>
            <a:r>
              <a:rPr lang="en-US" dirty="0"/>
              <a:t>idea efficiently and </a:t>
            </a:r>
            <a:br>
              <a:rPr lang="en-US" dirty="0"/>
            </a:br>
            <a:r>
              <a:rPr lang="en-US" dirty="0"/>
              <a:t>effectively</a:t>
            </a:r>
          </a:p>
          <a:p>
            <a:r>
              <a:rPr lang="en-US" dirty="0"/>
              <a:t>Earliest example of </a:t>
            </a:r>
            <a:br>
              <a:rPr lang="en-US" dirty="0"/>
            </a:br>
            <a:r>
              <a:rPr lang="en-US" dirty="0"/>
              <a:t>data visualization dates</a:t>
            </a:r>
            <a:br>
              <a:rPr lang="en-US" dirty="0"/>
            </a:br>
            <a:r>
              <a:rPr lang="en-US" dirty="0"/>
              <a:t>back to 2</a:t>
            </a:r>
            <a:r>
              <a:rPr lang="en-US" baseline="30000" dirty="0"/>
              <a:t>nd</a:t>
            </a:r>
            <a:r>
              <a:rPr lang="en-US" dirty="0"/>
              <a:t> century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D75216-1C37-4E03-85F5-F8D00E344AA6}"/>
              </a:ext>
            </a:extLst>
          </p:cNvPr>
          <p:cNvSpPr txBox="1"/>
          <p:nvPr/>
        </p:nvSpPr>
        <p:spPr>
          <a:xfrm>
            <a:off x="3036815" y="6587512"/>
            <a:ext cx="9507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Ref: Few, Stephen, and Perceptual Edge. "Data visualization: past, present, and future." </a:t>
            </a:r>
            <a:r>
              <a:rPr lang="en-US" sz="1400" i="1" dirty="0"/>
              <a:t>IBM Cognos Innovation Center</a:t>
            </a:r>
            <a:r>
              <a:rPr lang="en-US" sz="1400" dirty="0"/>
              <a:t> (2007).</a:t>
            </a:r>
          </a:p>
        </p:txBody>
      </p:sp>
    </p:spTree>
    <p:extLst>
      <p:ext uri="{BB962C8B-B14F-4D97-AF65-F5344CB8AC3E}">
        <p14:creationId xmlns:p14="http://schemas.microsoft.com/office/powerpoint/2010/main" val="329260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F4A90-D777-4913-A247-A4A036A03F22}"/>
              </a:ext>
            </a:extLst>
          </p:cNvPr>
          <p:cNvSpPr txBox="1"/>
          <p:nvPr/>
        </p:nvSpPr>
        <p:spPr>
          <a:xfrm>
            <a:off x="461394" y="6188731"/>
            <a:ext cx="5634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10</a:t>
            </a:r>
            <a:r>
              <a:rPr lang="en-US" sz="1600" baseline="30000" dirty="0"/>
              <a:t>th</a:t>
            </a:r>
            <a:r>
              <a:rPr lang="en-US" sz="1600" dirty="0"/>
              <a:t> century table</a:t>
            </a:r>
            <a:br>
              <a:rPr lang="en-US" sz="1600" dirty="0"/>
            </a:br>
            <a:r>
              <a:rPr lang="en-US" sz="1600" dirty="0"/>
              <a:t>Ref: https://commons.wikimedia.org/wiki/Medieval_diagram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AC6D21-E97E-4A95-8039-9DE3F98E0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868" y="1413713"/>
            <a:ext cx="3573860" cy="476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21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DDA978-631F-44F8-95FC-B0CB4F94B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68" t="28564" r="26652" b="24943"/>
          <a:stretch/>
        </p:blipFill>
        <p:spPr>
          <a:xfrm>
            <a:off x="838200" y="1825624"/>
            <a:ext cx="5262852" cy="3593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EF4A90-D777-4913-A247-A4A036A03F22}"/>
              </a:ext>
            </a:extLst>
          </p:cNvPr>
          <p:cNvSpPr txBox="1"/>
          <p:nvPr/>
        </p:nvSpPr>
        <p:spPr>
          <a:xfrm>
            <a:off x="687897" y="5419287"/>
            <a:ext cx="5408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Ref: Friendly, Michael. "A brief history of data visualization." </a:t>
            </a:r>
            <a:r>
              <a:rPr lang="en-US" sz="1600" i="1" dirty="0"/>
              <a:t>Handbook of data visualization</a:t>
            </a:r>
            <a:r>
              <a:rPr lang="en-US" sz="1600" dirty="0"/>
              <a:t>. Springer, Berlin, Heidelberg, 2008. 15-56.</a:t>
            </a:r>
          </a:p>
        </p:txBody>
      </p:sp>
    </p:spTree>
    <p:extLst>
      <p:ext uri="{BB962C8B-B14F-4D97-AF65-F5344CB8AC3E}">
        <p14:creationId xmlns:p14="http://schemas.microsoft.com/office/powerpoint/2010/main" val="3215637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b="1" dirty="0"/>
              <a:t>Descartes invented the graph in 17</a:t>
            </a:r>
            <a:r>
              <a:rPr lang="en-US" b="1" baseline="30000" dirty="0"/>
              <a:t>th</a:t>
            </a:r>
            <a:r>
              <a:rPr lang="en-US" b="1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F4A90-D777-4913-A247-A4A036A03F22}"/>
              </a:ext>
            </a:extLst>
          </p:cNvPr>
          <p:cNvSpPr txBox="1"/>
          <p:nvPr/>
        </p:nvSpPr>
        <p:spPr>
          <a:xfrm>
            <a:off x="718570" y="5419672"/>
            <a:ext cx="5015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René Descartes was a French philosopher, mathematician, and scientist.</a:t>
            </a:r>
            <a:br>
              <a:rPr lang="en-US" sz="1600" dirty="0"/>
            </a:br>
            <a:r>
              <a:rPr lang="en-US" sz="1600" dirty="0"/>
              <a:t>Ref: https://en.wikipedia.org/wiki/Ren%C3%A9_Descartes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DF219-4294-41BF-9E75-153EB14CE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686" y="1825625"/>
            <a:ext cx="2829012" cy="34591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8225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b="1" dirty="0"/>
              <a:t>Early beginnings of statistical theory and data collection in 18</a:t>
            </a:r>
            <a:r>
              <a:rPr lang="en-US" b="1" baseline="30000" dirty="0"/>
              <a:t>th</a:t>
            </a:r>
            <a:r>
              <a:rPr lang="en-US" b="1" dirty="0"/>
              <a:t> century</a:t>
            </a:r>
          </a:p>
          <a:p>
            <a:r>
              <a:rPr lang="en-US" dirty="0"/>
              <a:t>Rapid growth in statistical graphics. bar and pie charts, histograms, line graphs, contour plots, scatter plots were invented in 19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065933-48D5-42F8-81F3-49A4B60CE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409" y="1690688"/>
            <a:ext cx="3021217" cy="32398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92001F-BDE3-4AB5-9614-A6B9BDBD9F9E}"/>
              </a:ext>
            </a:extLst>
          </p:cNvPr>
          <p:cNvSpPr txBox="1"/>
          <p:nvPr/>
        </p:nvSpPr>
        <p:spPr>
          <a:xfrm>
            <a:off x="243281" y="5065712"/>
            <a:ext cx="57527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Thomas Bayes was an English statistician, philosopher. Bayes’ theorem is named after Reverend Thomas Bayes, who first provided an equation that allows new evidence to update beliefs in his </a:t>
            </a:r>
            <a:r>
              <a:rPr lang="en-US" sz="1600" i="1" dirty="0"/>
              <a:t>An Essay towards solving a Problem in the Doctrine of Chances </a:t>
            </a:r>
            <a:br>
              <a:rPr lang="en-US" sz="1600" i="1" dirty="0"/>
            </a:br>
            <a:r>
              <a:rPr lang="en-US" sz="1600" dirty="0"/>
              <a:t>Ref: https://en.wikipedia.org/wiki/Thomas_Bayes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880827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BE5C-8BE4-4E0A-BC27-BCA5A8AA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874F4-013F-4E8E-B349-F4A2DB22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earliest visualization arose in geometric diagrams of celestial bodies and maps.</a:t>
            </a:r>
          </a:p>
          <a:p>
            <a:r>
              <a:rPr lang="en-US" dirty="0"/>
              <a:t>Descartes invented the graph in 17</a:t>
            </a:r>
            <a:r>
              <a:rPr lang="en-US" baseline="30000" dirty="0"/>
              <a:t>th</a:t>
            </a:r>
            <a:r>
              <a:rPr lang="en-US" dirty="0"/>
              <a:t> century.</a:t>
            </a:r>
          </a:p>
          <a:p>
            <a:r>
              <a:rPr lang="en-US" dirty="0"/>
              <a:t>Early beginnings of statistical theory and data collection in 18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US" b="1" dirty="0"/>
              <a:t>Rapid growth in statistical graphics. bar and pie charts, histograms, line graphs, contour plots, scatter plots were invented in 19</a:t>
            </a:r>
            <a:r>
              <a:rPr lang="en-US" b="1" baseline="30000" dirty="0"/>
              <a:t>th</a:t>
            </a:r>
            <a:r>
              <a:rPr lang="en-US" b="1" dirty="0"/>
              <a:t> century.</a:t>
            </a:r>
          </a:p>
          <a:p>
            <a:r>
              <a:rPr lang="en-US" dirty="0"/>
              <a:t>In 1950 John W. Tukey published The Future of Data Analysis</a:t>
            </a:r>
          </a:p>
          <a:p>
            <a:r>
              <a:rPr lang="en-US" dirty="0"/>
              <a:t>In 1960, the possibility to construct new graphics with computers</a:t>
            </a:r>
          </a:p>
          <a:p>
            <a:r>
              <a:rPr lang="en-US" dirty="0"/>
              <a:t>Presently, we have high-dimensional data to visualize. Challenging to have dynamic and interactive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3B40C1-3C56-4B77-8DA4-F1228AC0E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30" t="24626" r="26996" b="32692"/>
          <a:stretch/>
        </p:blipFill>
        <p:spPr>
          <a:xfrm>
            <a:off x="327171" y="1690687"/>
            <a:ext cx="5669559" cy="35740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40A6C1-62E1-4878-B988-5E3E115FE676}"/>
              </a:ext>
            </a:extLst>
          </p:cNvPr>
          <p:cNvSpPr txBox="1"/>
          <p:nvPr/>
        </p:nvSpPr>
        <p:spPr>
          <a:xfrm>
            <a:off x="327172" y="5264744"/>
            <a:ext cx="5669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Ref: Friendly, Michael. "A brief history of data visualization." </a:t>
            </a:r>
            <a:r>
              <a:rPr lang="en-US" sz="1600" i="1" dirty="0"/>
              <a:t>Handbook of data visualization</a:t>
            </a:r>
            <a:r>
              <a:rPr lang="en-US" sz="1600" dirty="0"/>
              <a:t>. Springer, Berlin, Heidelberg, 2008. 15-56.</a:t>
            </a:r>
          </a:p>
        </p:txBody>
      </p:sp>
    </p:spTree>
    <p:extLst>
      <p:ext uri="{BB962C8B-B14F-4D97-AF65-F5344CB8AC3E}">
        <p14:creationId xmlns:p14="http://schemas.microsoft.com/office/powerpoint/2010/main" val="2891605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1479</Words>
  <Application>Microsoft Office PowerPoint</Application>
  <PresentationFormat>Widescreen</PresentationFormat>
  <Paragraphs>175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Futura</vt:lpstr>
      <vt:lpstr>Garamond</vt:lpstr>
      <vt:lpstr>Office Theme</vt:lpstr>
      <vt:lpstr>Exploratory data analysis of RNA-seq data with MetaOmGraph</vt:lpstr>
      <vt:lpstr>Exploratory data analysis</vt:lpstr>
      <vt:lpstr>Tools for exploratory data analysis</vt:lpstr>
      <vt:lpstr>Data visualization</vt:lpstr>
      <vt:lpstr>Data visualization history</vt:lpstr>
      <vt:lpstr>Data visualization history</vt:lpstr>
      <vt:lpstr>Data visualization history</vt:lpstr>
      <vt:lpstr>Data visualization history</vt:lpstr>
      <vt:lpstr>Data visualization history</vt:lpstr>
      <vt:lpstr>Data visualization history</vt:lpstr>
      <vt:lpstr>Data visualization history</vt:lpstr>
      <vt:lpstr>Data visualization history</vt:lpstr>
      <vt:lpstr>MetaOmGraph</vt:lpstr>
      <vt:lpstr>MetaOmGraph for analysis of RNA-seq</vt:lpstr>
      <vt:lpstr>Finding associations in data</vt:lpstr>
      <vt:lpstr>Pearson correlation coefficient</vt:lpstr>
      <vt:lpstr>Pearson correlation coefficient</vt:lpstr>
      <vt:lpstr>Spearman’s correlation</vt:lpstr>
      <vt:lpstr>Spearman’s correlation</vt:lpstr>
      <vt:lpstr>Mutual information</vt:lpstr>
      <vt:lpstr>Mutual information</vt:lpstr>
      <vt:lpstr>Association vs causation</vt:lpstr>
      <vt:lpstr>MOG tutorial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with MetaOmGraph</dc:title>
  <dc:creator>mrbai</dc:creator>
  <cp:lastModifiedBy> </cp:lastModifiedBy>
  <cp:revision>47</cp:revision>
  <dcterms:created xsi:type="dcterms:W3CDTF">2018-09-30T04:01:38Z</dcterms:created>
  <dcterms:modified xsi:type="dcterms:W3CDTF">2018-10-01T19:30:58Z</dcterms:modified>
</cp:coreProperties>
</file>

<file path=docProps/thumbnail.jpeg>
</file>